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handoutMasterIdLst>
    <p:handoutMasterId r:id="rId15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1" r:id="rId18"/>
    <p:sldId id="272" r:id="rId19"/>
    <p:sldId id="405" r:id="rId20"/>
    <p:sldId id="273" r:id="rId21"/>
    <p:sldId id="275" r:id="rId22"/>
    <p:sldId id="397" r:id="rId23"/>
    <p:sldId id="276" r:id="rId24"/>
    <p:sldId id="277" r:id="rId25"/>
    <p:sldId id="307" r:id="rId26"/>
    <p:sldId id="278" r:id="rId27"/>
    <p:sldId id="279" r:id="rId28"/>
    <p:sldId id="396" r:id="rId29"/>
    <p:sldId id="280" r:id="rId30"/>
    <p:sldId id="295" r:id="rId31"/>
    <p:sldId id="398" r:id="rId32"/>
    <p:sldId id="282" r:id="rId33"/>
    <p:sldId id="283" r:id="rId34"/>
    <p:sldId id="284" r:id="rId35"/>
    <p:sldId id="285" r:id="rId36"/>
    <p:sldId id="287" r:id="rId37"/>
    <p:sldId id="288" r:id="rId38"/>
    <p:sldId id="299" r:id="rId39"/>
    <p:sldId id="286" r:id="rId40"/>
    <p:sldId id="289" r:id="rId41"/>
    <p:sldId id="291" r:id="rId42"/>
    <p:sldId id="292" r:id="rId43"/>
    <p:sldId id="293" r:id="rId44"/>
    <p:sldId id="399" r:id="rId45"/>
    <p:sldId id="294" r:id="rId46"/>
    <p:sldId id="296" r:id="rId47"/>
    <p:sldId id="297" r:id="rId48"/>
    <p:sldId id="300" r:id="rId49"/>
    <p:sldId id="298" r:id="rId50"/>
    <p:sldId id="306" r:id="rId51"/>
    <p:sldId id="305" r:id="rId52"/>
    <p:sldId id="402" r:id="rId53"/>
    <p:sldId id="302" r:id="rId54"/>
    <p:sldId id="303" r:id="rId55"/>
    <p:sldId id="304" r:id="rId56"/>
    <p:sldId id="308" r:id="rId57"/>
    <p:sldId id="309" r:id="rId58"/>
    <p:sldId id="313" r:id="rId59"/>
    <p:sldId id="314" r:id="rId60"/>
    <p:sldId id="315" r:id="rId61"/>
    <p:sldId id="310" r:id="rId62"/>
    <p:sldId id="311" r:id="rId63"/>
    <p:sldId id="312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7" r:id="rId75"/>
    <p:sldId id="334" r:id="rId76"/>
    <p:sldId id="326" r:id="rId77"/>
    <p:sldId id="328" r:id="rId78"/>
    <p:sldId id="329" r:id="rId79"/>
    <p:sldId id="330" r:id="rId80"/>
    <p:sldId id="331" r:id="rId81"/>
    <p:sldId id="332" r:id="rId82"/>
    <p:sldId id="333" r:id="rId83"/>
    <p:sldId id="335" r:id="rId84"/>
    <p:sldId id="336" r:id="rId85"/>
    <p:sldId id="337" r:id="rId86"/>
    <p:sldId id="338" r:id="rId87"/>
    <p:sldId id="339" r:id="rId88"/>
    <p:sldId id="341" r:id="rId89"/>
    <p:sldId id="340" r:id="rId90"/>
    <p:sldId id="355" r:id="rId91"/>
    <p:sldId id="342" r:id="rId92"/>
    <p:sldId id="344" r:id="rId93"/>
    <p:sldId id="345" r:id="rId94"/>
    <p:sldId id="346" r:id="rId95"/>
    <p:sldId id="409" r:id="rId96"/>
    <p:sldId id="408" r:id="rId97"/>
    <p:sldId id="410" r:id="rId98"/>
    <p:sldId id="411" r:id="rId99"/>
    <p:sldId id="412" r:id="rId100"/>
    <p:sldId id="413" r:id="rId101"/>
    <p:sldId id="414" r:id="rId102"/>
    <p:sldId id="415" r:id="rId103"/>
    <p:sldId id="358" r:id="rId104"/>
    <p:sldId id="388" r:id="rId105"/>
    <p:sldId id="389" r:id="rId106"/>
    <p:sldId id="391" r:id="rId107"/>
    <p:sldId id="419" r:id="rId108"/>
    <p:sldId id="420" r:id="rId109"/>
    <p:sldId id="421" r:id="rId110"/>
    <p:sldId id="390" r:id="rId111"/>
    <p:sldId id="401" r:id="rId112"/>
    <p:sldId id="393" r:id="rId113"/>
    <p:sldId id="417" r:id="rId114"/>
    <p:sldId id="404" r:id="rId115"/>
    <p:sldId id="395" r:id="rId116"/>
    <p:sldId id="418" r:id="rId117"/>
    <p:sldId id="359" r:id="rId118"/>
    <p:sldId id="392" r:id="rId119"/>
    <p:sldId id="394" r:id="rId120"/>
    <p:sldId id="403" r:id="rId121"/>
    <p:sldId id="360" r:id="rId122"/>
    <p:sldId id="382" r:id="rId123"/>
    <p:sldId id="362" r:id="rId124"/>
    <p:sldId id="363" r:id="rId125"/>
    <p:sldId id="423" r:id="rId126"/>
    <p:sldId id="424" r:id="rId127"/>
    <p:sldId id="375" r:id="rId128"/>
    <p:sldId id="365" r:id="rId129"/>
    <p:sldId id="364" r:id="rId130"/>
    <p:sldId id="368" r:id="rId131"/>
    <p:sldId id="369" r:id="rId132"/>
    <p:sldId id="367" r:id="rId133"/>
    <p:sldId id="366" r:id="rId134"/>
    <p:sldId id="370" r:id="rId135"/>
    <p:sldId id="371" r:id="rId136"/>
    <p:sldId id="372" r:id="rId137"/>
    <p:sldId id="383" r:id="rId138"/>
    <p:sldId id="373" r:id="rId139"/>
    <p:sldId id="384" r:id="rId140"/>
    <p:sldId id="374" r:id="rId141"/>
    <p:sldId id="376" r:id="rId142"/>
    <p:sldId id="378" r:id="rId143"/>
    <p:sldId id="377" r:id="rId144"/>
    <p:sldId id="381" r:id="rId145"/>
    <p:sldId id="379" r:id="rId146"/>
    <p:sldId id="425" r:id="rId147"/>
    <p:sldId id="380" r:id="rId148"/>
    <p:sldId id="426" r:id="rId149"/>
    <p:sldId id="427" r:id="rId150"/>
    <p:sldId id="428" r:id="rId151"/>
    <p:sldId id="385" r:id="rId152"/>
    <p:sldId id="386" r:id="rId153"/>
    <p:sldId id="387" r:id="rId154"/>
    <p:sldId id="406" r:id="rId155"/>
    <p:sldId id="407" r:id="rId156"/>
    <p:sldId id="422" r:id="rId15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53" autoAdjust="0"/>
  </p:normalViewPr>
  <p:slideViewPr>
    <p:cSldViewPr snapToGrid="0">
      <p:cViewPr>
        <p:scale>
          <a:sx n="51" d="100"/>
          <a:sy n="51" d="100"/>
        </p:scale>
        <p:origin x="213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87024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027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80581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8172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5723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5646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4940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61124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99303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8766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0552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Imagine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state where Q(</a:t>
            </a:r>
            <a:r>
              <a:rPr lang="en-GB" dirty="0" err="1">
                <a:latin typeface="Noto Sans CJK JP Light"/>
              </a:rPr>
              <a:t>s,a</a:t>
            </a:r>
            <a:r>
              <a:rPr lang="en-GB" dirty="0">
                <a:latin typeface="Noto Sans CJK JP Light"/>
              </a:rPr>
              <a:t>) = 0 (for all possible a)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our estimates are distributed above &amp; below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Maximum(true value) = 0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Maximum(estimated values) &gt;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(put a picture in here)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Imagine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state where Q(</a:t>
            </a:r>
            <a:r>
              <a:rPr lang="en-GB" dirty="0" err="1">
                <a:latin typeface="Noto Sans CJK JP Light"/>
              </a:rPr>
              <a:t>s,a</a:t>
            </a:r>
            <a:r>
              <a:rPr lang="en-GB" dirty="0">
                <a:latin typeface="Noto Sans CJK JP Light"/>
              </a:rPr>
              <a:t>) = 0 (for all possible a)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our estimates are distributed above &amp; below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Maximum(true value) = 0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Maximum(estimated values) &gt; 0</a:t>
            </a:r>
          </a:p>
        </p:txBody>
      </p:sp>
    </p:spTree>
    <p:extLst>
      <p:ext uri="{BB962C8B-B14F-4D97-AF65-F5344CB8AC3E}">
        <p14:creationId xmlns:p14="http://schemas.microsoft.com/office/powerpoint/2010/main" val="3739940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two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" y="535359"/>
            <a:ext cx="10080625" cy="4258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95058"/>
            <a:ext cx="10080624" cy="23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Two papers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DeepMind before they were purchased by Google for £400M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“First step towards a general artificial intelligence”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Reward counting!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controls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computational &amp; data efficiency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All 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when training</a:t>
            </a:r>
            <a:endParaRPr lang="en-GB" dirty="0">
              <a:solidFill>
                <a:srgbClr val="FF0000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Dynamic programming will diverge with function approximation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Prediction can diverge (so it’s not exploration or control)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not non-linear functions (since linear function can be unstable)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but if it works, works really well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because we take the argmax across all possible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policies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</p:txBody>
      </p: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Independent and identically distributed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May not be realistic in practice!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Vanilla Q-Learning suffers from instability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Especially when combined with non-linear function approximators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Non </a:t>
            </a:r>
            <a:r>
              <a:rPr lang="en-GB" dirty="0" err="1">
                <a:latin typeface="Noto Sans CJK JP Light"/>
              </a:rPr>
              <a:t>iid</a:t>
            </a:r>
            <a:r>
              <a:rPr lang="en-GB" dirty="0">
                <a:latin typeface="Noto Sans CJK JP Light"/>
              </a:rPr>
              <a:t>!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target network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Vanilla Q-Learning suffers from instability when using neural networks to approximate value functions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Correlations in the data (sequences of (</a:t>
            </a:r>
            <a:r>
              <a:rPr lang="en-GB" dirty="0" err="1">
                <a:latin typeface="Noto Sans CJK JP Light"/>
              </a:rPr>
              <a:t>s,a,r,s</a:t>
            </a:r>
            <a:r>
              <a:rPr lang="en-GB" dirty="0">
                <a:latin typeface="Noto Sans CJK JP Light"/>
              </a:rPr>
              <a:t>’)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Small updates to Q may change the policy drastically – which changes the distribution of our data (sequences)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Correlation between the target and the network during training (Q – r + y*Q(</a:t>
            </a:r>
            <a:r>
              <a:rPr lang="en-GB" dirty="0" err="1">
                <a:latin typeface="Noto Sans CJK JP Light"/>
              </a:rPr>
              <a:t>s’,a</a:t>
            </a:r>
            <a:r>
              <a:rPr lang="en-GB" dirty="0">
                <a:latin typeface="Noto Sans CJK JP Light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547599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memory of last 1 million frames</a:t>
            </a:r>
          </a:p>
          <a:p>
            <a:r>
              <a:rPr lang="en-US" dirty="0"/>
              <a:t>network trained using batches of 32-64 random samples</a:t>
            </a:r>
          </a:p>
          <a:p>
            <a:r>
              <a:rPr lang="en-US" dirty="0"/>
              <a:t>averaging of behavior distribution</a:t>
            </a:r>
          </a:p>
          <a:p>
            <a:r>
              <a:rPr lang="en-US" dirty="0"/>
              <a:t>data efficiency (reuse experience multiple times)</a:t>
            </a:r>
          </a:p>
          <a:p>
            <a:r>
              <a:rPr lang="en-US" dirty="0"/>
              <a:t>avoids the correlation of s to s’ (within trajectory)</a:t>
            </a:r>
          </a:p>
          <a:p>
            <a:r>
              <a:rPr lang="en-US" dirty="0"/>
              <a:t>allows seeding with human expert experience</a:t>
            </a:r>
          </a:p>
          <a:p>
            <a:endParaRPr lang="en-US" dirty="0">
              <a:latin typeface="Noto Sans CJK JP Light"/>
            </a:endParaRPr>
          </a:p>
          <a:p>
            <a:r>
              <a:rPr lang="en-US" dirty="0">
                <a:latin typeface="Noto Sans CJK JP Light"/>
              </a:rPr>
              <a:t>Biologically inspired</a:t>
            </a: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 for experience replay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Can prioritize training on experiences with high Temporal Difference error (TD error)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Can use a balance between greedy replay (on TD error) and uniform random (like vanilla experience replay)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Identical Q-network with frozen weights – used to create target</a:t>
            </a:r>
          </a:p>
          <a:p>
            <a:pPr>
              <a:buNone/>
            </a:pPr>
            <a:r>
              <a:rPr lang="en-US" dirty="0"/>
              <a:t>Every t steps (10,000 – 100,000), parameters from main Q copied to target</a:t>
            </a:r>
          </a:p>
          <a:p>
            <a:pPr>
              <a:buNone/>
            </a:pPr>
            <a:r>
              <a:rPr lang="en-US" dirty="0"/>
              <a:t>More stable training – no longer bootstrapping from the same function, but from an old &amp; fixed version of Q(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Reduces the correlation between Q and the target</a:t>
            </a:r>
          </a:p>
        </p:txBody>
      </p:sp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657523-B3FB-45B2-A17E-C05F40C38EBD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Loss function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684987-CFB7-4C7C-85F9-145CD0839540}"/>
                  </a:ext>
                </a:extLst>
              </p:cNvPr>
              <p:cNvSpPr/>
              <p:nvPr/>
            </p:nvSpPr>
            <p:spPr>
              <a:xfrm>
                <a:off x="401164" y="2492886"/>
                <a:ext cx="9277309" cy="804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684987-CFB7-4C7C-85F9-145CD0839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64" y="2492886"/>
                <a:ext cx="9277309" cy="804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0594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5259720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725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56" y="380246"/>
            <a:ext cx="7101288" cy="68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Play </a:t>
            </a:r>
            <a:r>
              <a:rPr lang="en-GB" dirty="0" err="1">
                <a:latin typeface="Noto Sans CJK JP Light"/>
              </a:rPr>
              <a:t>schulman</a:t>
            </a:r>
            <a:r>
              <a:rPr lang="en-GB" dirty="0">
                <a:latin typeface="Noto Sans CJK JP Light"/>
              </a:rPr>
              <a:t> video!</a:t>
            </a:r>
          </a:p>
        </p:txBody>
      </p:sp>
    </p:spTree>
    <p:extLst>
      <p:ext uri="{BB962C8B-B14F-4D97-AF65-F5344CB8AC3E}">
        <p14:creationId xmlns:p14="http://schemas.microsoft.com/office/powerpoint/2010/main" val="10420924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generate a policy from the value function (</a:t>
            </a:r>
            <a:r>
              <a:rPr lang="en-GB" dirty="0" err="1">
                <a:latin typeface="Noto Sans CJK JP Light"/>
              </a:rPr>
              <a:t>ie</a:t>
            </a:r>
            <a:r>
              <a:rPr lang="en-GB" dirty="0">
                <a:latin typeface="Noto Sans CJK JP Light"/>
              </a:rPr>
              <a:t> the argmax across all actions)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limited to deterministic policies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gradient methods </a:t>
            </a:r>
            <a:r>
              <a:rPr lang="en-GB" b="1" dirty="0">
                <a:solidFill>
                  <a:schemeClr val="accent6"/>
                </a:solidFill>
              </a:rPr>
              <a:t>parameterize a policy directly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We then change our parameters (weights) along the gradient that maximizes future expected discounted return</a:t>
            </a:r>
          </a:p>
        </p:txBody>
      </p:sp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Diagram of the </a:t>
            </a:r>
            <a:r>
              <a:rPr lang="en-GB" dirty="0" err="1">
                <a:latin typeface="Noto Sans CJK JP Light"/>
              </a:rPr>
              <a:t>parameteriziation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Ie</a:t>
            </a:r>
            <a:r>
              <a:rPr lang="en-GB" dirty="0">
                <a:latin typeface="Noto Sans CJK JP Light"/>
              </a:rPr>
              <a:t> a = pi(s, weights etc)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Show network structure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S -&gt;network-&gt; action or distribution over actions etc</a:t>
            </a:r>
          </a:p>
        </p:txBody>
      </p:sp>
    </p:spTree>
    <p:extLst>
      <p:ext uri="{BB962C8B-B14F-4D97-AF65-F5344CB8AC3E}">
        <p14:creationId xmlns:p14="http://schemas.microsoft.com/office/powerpoint/2010/main" val="2432633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=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–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– pick an optimization algorithm</a:t>
            </a:r>
          </a:p>
          <a:p>
            <a:pPr>
              <a:buNone/>
            </a:pPr>
            <a:r>
              <a:rPr lang="en-GB" sz="2800" dirty="0" err="1">
                <a:latin typeface="Noto Sans CJK JP Light"/>
              </a:rPr>
              <a:t>ie</a:t>
            </a:r>
            <a:r>
              <a:rPr lang="en-GB" sz="2800" dirty="0">
                <a:latin typeface="Noto Sans CJK JP Light"/>
              </a:rPr>
              <a:t>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759A2-073A-4B9E-ACC8-DD2DCA4F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49" y="3456264"/>
            <a:ext cx="2887115" cy="2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(i.e. 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helps with exploration &amp; non-stationary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requires a discrete action space to argmax across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Policies can parametrize an action directly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 suffers from the curse of dimensionality in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take the argmax of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Q(</a:t>
            </a:r>
            <a:r>
              <a:rPr lang="en-GB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GB" sz="2800" dirty="0">
                <a:latin typeface="Noto Sans CJK JP Light"/>
              </a:rPr>
              <a:t> across all possible actions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if we have a lot of possible actions = lots of computation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stability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is aggressive &amp; unstable (because of the max)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Using a gradient based method allows us to slowly change parameters in the direction of more return </a:t>
            </a:r>
          </a:p>
        </p:txBody>
      </p:sp>
    </p:spTree>
    <p:extLst>
      <p:ext uri="{BB962C8B-B14F-4D97-AF65-F5344CB8AC3E}">
        <p14:creationId xmlns:p14="http://schemas.microsoft.com/office/powerpoint/2010/main" val="27167590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0A1CAE8-833E-4645-BEE2-DC3FE637CA2D}"/>
              </a:ext>
            </a:extLst>
          </p:cNvPr>
          <p:cNvSpPr txBox="1">
            <a:spLocks/>
          </p:cNvSpPr>
          <p:nvPr/>
        </p:nvSpPr>
        <p:spPr>
          <a:xfrm>
            <a:off x="6070059" y="1769040"/>
            <a:ext cx="3505579" cy="5572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Q(s, a</a:t>
            </a:r>
            <a:r>
              <a:rPr lang="en-US" sz="2800" baseline="-250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= 10 min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Q(s, a2) = 5 min</a:t>
            </a:r>
          </a:p>
          <a:p>
            <a:pPr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-&gt; a</a:t>
            </a:r>
            <a:r>
              <a:rPr lang="en-US" sz="2800" baseline="-250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Vs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π(s) -&gt; a</a:t>
            </a:r>
            <a:r>
              <a:rPr lang="en-US" sz="2800" baseline="-250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r>
              <a:rPr lang="en-GB" sz="2800" b="1" dirty="0">
                <a:solidFill>
                  <a:schemeClr val="accent2"/>
                </a:solidFill>
                <a:latin typeface="Noto Sans CJK JP Light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Less sample efficient (value function methods extract more information from the data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Discrete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probable was the action (for our current policy)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good was that action (</a:t>
            </a:r>
            <a:r>
              <a:rPr lang="en-GB" dirty="0" err="1">
                <a:solidFill>
                  <a:schemeClr val="tx1"/>
                </a:solidFill>
                <a:latin typeface="Noto Sans CJK JP Light"/>
              </a:rPr>
              <a:t>ie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the return)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Increase the probability for good paths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Decrease the probability of bad actions</a:t>
            </a:r>
          </a:p>
        </p:txBody>
      </p:sp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Our gradient depends on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how likely an action was for that policy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the magnitude of the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/>
              <a:t>Policy gradients</a:t>
            </a:r>
          </a:p>
          <a:p>
            <a:pPr lvl="0" algn="ctr"/>
            <a:r>
              <a:rPr lang="en-GB" sz="2000"/>
              <a:t>Parameterize a policy</a:t>
            </a:r>
          </a:p>
          <a:p>
            <a:pPr lvl="0" algn="ctr"/>
            <a:r>
              <a:rPr lang="en-GB" sz="200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need to calculate the log probability of an action for our policy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 –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2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difference methods to approximate the returns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Actor-Critic = state of the art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A3C = Asynchronous Advantage Actor-Critic (A3C)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Has obsoleted DQN as state of the art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22914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A3C = state of the art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 two functions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Actor = a 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Critic = a value function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Advantage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Use of the advantage function A = Q(</a:t>
            </a:r>
            <a:r>
              <a:rPr lang="en-GB" dirty="0" err="1">
                <a:solidFill>
                  <a:schemeClr val="tx1"/>
                </a:solidFill>
                <a:latin typeface="Noto Sans CJK JP Light"/>
              </a:rPr>
              <a:t>s,a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) – V(s)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Agent can determine how much better an action is than the average action (average for the policy leaving from state s)</a:t>
            </a:r>
          </a:p>
        </p:txBody>
      </p:sp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07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Sho</a:t>
            </a:r>
            <a:r>
              <a:rPr lang="en-US" dirty="0">
                <a:latin typeface="Noto Sans CJK JP Light"/>
              </a:rPr>
              <a:t>w </a:t>
            </a:r>
            <a:r>
              <a:rPr lang="en-US" dirty="0" err="1">
                <a:latin typeface="Noto Sans CJK JP Light"/>
              </a:rPr>
              <a:t>diagams</a:t>
            </a:r>
            <a:r>
              <a:rPr lang="en-US" dirty="0">
                <a:latin typeface="Noto Sans CJK JP Light"/>
              </a:rPr>
              <a:t> of each network (</a:t>
            </a:r>
            <a:r>
              <a:rPr lang="en-US" dirty="0" err="1">
                <a:latin typeface="Noto Sans CJK JP Light"/>
              </a:rPr>
              <a:t>esp</a:t>
            </a:r>
            <a:r>
              <a:rPr lang="en-US" dirty="0">
                <a:latin typeface="Noto Sans CJK JP Light"/>
              </a:rPr>
              <a:t> output layers)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Plus the evolution of one into the other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Contrast with </a:t>
            </a:r>
            <a:r>
              <a:rPr lang="en-US" dirty="0" err="1">
                <a:solidFill>
                  <a:schemeClr val="tx1"/>
                </a:solidFill>
                <a:latin typeface="Noto Sans CJK JP Light"/>
              </a:rPr>
              <a:t>DeepBlue</a:t>
            </a:r>
            <a:r>
              <a:rPr lang="en-US" dirty="0">
                <a:solidFill>
                  <a:schemeClr val="tx1"/>
                </a:solidFill>
                <a:latin typeface="Noto Sans CJK JP Light"/>
              </a:rPr>
              <a:t> (stuff at end of AlphaGo paper)</a:t>
            </a:r>
          </a:p>
        </p:txBody>
      </p:sp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</a:t>
            </a:r>
            <a:r>
              <a:rPr lang="en-GB" dirty="0" err="1"/>
              <a:t>DeepBlue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Key differences</a:t>
            </a:r>
          </a:p>
          <a:p>
            <a:pPr>
              <a:buFont typeface="StarSymbol"/>
              <a:buNone/>
            </a:pPr>
            <a:r>
              <a:rPr lang="en-US" dirty="0" err="1">
                <a:latin typeface="Noto Sans CJK JP Light"/>
              </a:rPr>
              <a:t>DeepBlue</a:t>
            </a:r>
            <a:r>
              <a:rPr lang="en-US" dirty="0">
                <a:latin typeface="Noto Sans CJK JP Light"/>
              </a:rPr>
              <a:t> was handcrafted by programmers &amp; Chess experts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learnt from human expert game play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thousands of times fewer positions than </a:t>
            </a:r>
            <a:r>
              <a:rPr lang="en-US" dirty="0" err="1">
                <a:latin typeface="Noto Sans CJK JP Light"/>
              </a:rPr>
              <a:t>DeepBlue</a:t>
            </a:r>
            <a:r>
              <a:rPr lang="en-US" dirty="0">
                <a:latin typeface="Noto Sans CJK JP Light"/>
              </a:rPr>
              <a:t> did 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Select more intelligently </a:t>
            </a:r>
            <a:r>
              <a:rPr lang="en-US" dirty="0">
                <a:latin typeface="Noto Sans CJK JP Light"/>
              </a:rPr>
              <a:t>(policy network)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Evaluate more precisely (value function)</a:t>
            </a:r>
          </a:p>
        </p:txBody>
      </p:sp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Challenging decision making task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Intractable search space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Optimal solution so complex that its hard to approximate it using </a:t>
            </a:r>
            <a:r>
              <a:rPr lang="en-US">
                <a:latin typeface="Noto Sans CJK JP Light"/>
              </a:rPr>
              <a:t>a function</a:t>
            </a: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Reward scaling (target of the network)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Tracking learning (</a:t>
            </a:r>
            <a:r>
              <a:rPr lang="en-US" dirty="0" err="1">
                <a:latin typeface="Noto Sans CJK JP Light"/>
              </a:rPr>
              <a:t>learnuing</a:t>
            </a:r>
            <a:r>
              <a:rPr lang="en-US" dirty="0">
                <a:latin typeface="Noto Sans CJK JP Light"/>
              </a:rPr>
              <a:t> curves – take from Atari 2015)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 = using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 = using multiple layers to approximate/parameterize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We can use feedforward, convolutional or recurrent to do the approximation/parametrization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</a:t>
            </a:r>
          </a:p>
          <a:p>
            <a:pPr lvl="0">
              <a:buNone/>
            </a:pPr>
            <a:r>
              <a:rPr lang="en-GB" dirty="0"/>
              <a:t>Atari 2015 (ref 27, 28)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Psychological &amp; neuroscientific perspectives of animal behaviour (ref 2/3 </a:t>
            </a:r>
            <a:r>
              <a:rPr lang="en-GB" dirty="0" err="1"/>
              <a:t>atair</a:t>
            </a:r>
            <a:r>
              <a:rPr lang="en-GB" dirty="0"/>
              <a:t> 2015)</a:t>
            </a: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</a:t>
            </a:r>
          </a:p>
          <a:p>
            <a:r>
              <a:rPr lang="en-US" sz="2400" dirty="0"/>
              <a:t>nomenclature &amp; definitions</a:t>
            </a:r>
          </a:p>
          <a:p>
            <a:r>
              <a:rPr lang="en-US" sz="2400" dirty="0"/>
              <a:t>background &amp; terminology</a:t>
            </a:r>
          </a:p>
          <a:p>
            <a:endParaRPr lang="en-US" sz="2400" dirty="0"/>
          </a:p>
          <a:p>
            <a:r>
              <a:rPr lang="en-US" sz="2400" dirty="0"/>
              <a:t>two</a:t>
            </a:r>
          </a:p>
          <a:p>
            <a:r>
              <a:rPr lang="en-US" sz="2400" dirty="0"/>
              <a:t>introduction to reinforcement learning</a:t>
            </a:r>
          </a:p>
          <a:p>
            <a:r>
              <a:rPr lang="en-US" sz="2400" dirty="0"/>
              <a:t>Markov Decision Processes</a:t>
            </a:r>
          </a:p>
          <a:p>
            <a:endParaRPr lang="en-US" sz="2400" dirty="0"/>
          </a:p>
          <a:p>
            <a:r>
              <a:rPr lang="en-US" sz="2400" dirty="0"/>
              <a:t>three - value functions</a:t>
            </a:r>
          </a:p>
          <a:p>
            <a:r>
              <a:rPr lang="en-US" sz="2400" dirty="0"/>
              <a:t>Approximation using dynamic programming, Monte Carlo &amp; temporal difference methods</a:t>
            </a:r>
          </a:p>
          <a:p>
            <a:r>
              <a:rPr lang="en-US" sz="2400" dirty="0"/>
              <a:t>DeepMind 2013 &amp; 2015 Atari Deep Q-Learning</a:t>
            </a:r>
            <a:endParaRPr lang="en-GB" sz="2400" dirty="0"/>
          </a:p>
          <a:p>
            <a:endParaRPr lang="en-US" sz="2400" dirty="0"/>
          </a:p>
          <a:p>
            <a:r>
              <a:rPr lang="en-US" sz="2400" dirty="0"/>
              <a:t>four - policy gradients</a:t>
            </a:r>
          </a:p>
          <a:p>
            <a:r>
              <a:rPr lang="en-US" sz="2400" dirty="0"/>
              <a:t>Actor-Critic</a:t>
            </a:r>
          </a:p>
          <a:p>
            <a:r>
              <a:rPr lang="en-US" sz="2400" dirty="0"/>
              <a:t>AlphaGo</a:t>
            </a:r>
            <a:endParaRPr lang="en-GB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1AD-F2AA-40BB-BF57-48E90118B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Data is generated by the learner</a:t>
            </a:r>
          </a:p>
          <a:p>
            <a:pPr lvl="1">
              <a:buNone/>
            </a:pPr>
            <a:r>
              <a:rPr lang="en-GB" sz="2800" dirty="0"/>
              <a:t>supervised learning = only as good as the dataset</a:t>
            </a:r>
          </a:p>
          <a:p>
            <a:pPr lvl="1">
              <a:buNone/>
            </a:pPr>
            <a:r>
              <a:rPr lang="en-GB" sz="2800" dirty="0"/>
              <a:t>reinforcement learning = can generate more data by sampling the environment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Data is the agent’s </a:t>
            </a:r>
            <a:r>
              <a:rPr lang="en-GB" b="1" dirty="0">
                <a:solidFill>
                  <a:srgbClr val="92D050"/>
                </a:solidFill>
              </a:rPr>
              <a:t>experience </a:t>
            </a:r>
            <a:r>
              <a:rPr lang="en-GB" b="1" i="1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</a:t>
            </a:r>
          </a:p>
          <a:p>
            <a:pPr lvl="1"/>
            <a:endParaRPr lang="en-GB" dirty="0"/>
          </a:p>
          <a:p>
            <a:pPr lvl="0">
              <a:buNone/>
            </a:pPr>
            <a:r>
              <a:rPr lang="en-GB" dirty="0"/>
              <a:t>It’s not clear what we should do with this dataset!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Data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1AD-F2AA-40BB-BF57-48E90118B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 anchor="ctr"/>
          <a:lstStyle/>
          <a:p>
            <a:pPr algn="ctr">
              <a:buNone/>
            </a:pPr>
            <a:r>
              <a:rPr lang="en-GB" sz="4800" b="1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[(s, a, r, s’), </a:t>
            </a:r>
          </a:p>
          <a:p>
            <a:pPr algn="ctr">
              <a:buNone/>
            </a:pPr>
            <a:r>
              <a:rPr lang="en-GB" sz="4800" b="1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s’), </a:t>
            </a:r>
          </a:p>
          <a:p>
            <a:pPr algn="ctr">
              <a:buNone/>
            </a:pPr>
            <a:r>
              <a:rPr lang="en-GB" sz="4800" b="1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s’), </a:t>
            </a:r>
          </a:p>
          <a:p>
            <a:pPr algn="ctr">
              <a:buNone/>
            </a:pPr>
            <a:r>
              <a:rPr lang="en-GB" sz="4800" b="1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….</a:t>
            </a:r>
          </a:p>
          <a:p>
            <a:pPr algn="ctr">
              <a:buNone/>
            </a:pPr>
            <a:r>
              <a:rPr lang="en-GB" sz="4800" b="1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s’)]</a:t>
            </a:r>
          </a:p>
          <a:p>
            <a:pPr algn="ctr">
              <a:buNone/>
            </a:pPr>
            <a:r>
              <a:rPr lang="en-GB" sz="4800" b="1" i="1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Sequential!</a:t>
            </a:r>
          </a:p>
        </p:txBody>
      </p:sp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/>
              <a:t>1 – Exploration vs exploitation</a:t>
            </a:r>
          </a:p>
          <a:p>
            <a:pPr lvl="0"/>
            <a:endParaRPr lang="en-GB"/>
          </a:p>
          <a:p>
            <a:pPr lvl="0"/>
            <a:r>
              <a:rPr lang="en-GB"/>
              <a:t>2 – Data</a:t>
            </a:r>
          </a:p>
          <a:p>
            <a:pPr lvl="0"/>
            <a:endParaRPr lang="en-GB"/>
          </a:p>
          <a:p>
            <a:pPr lvl="0"/>
            <a:r>
              <a:rPr lang="en-GB"/>
              <a:t>3 – Credit assignment</a:t>
            </a:r>
          </a:p>
          <a:p>
            <a:pPr lvl="1"/>
            <a:endParaRPr lang="en-GB"/>
          </a:p>
          <a:p>
            <a:pPr lvl="0"/>
            <a:r>
              <a:rPr lang="en-GB"/>
              <a:t>4 – Sample efficiency</a:t>
            </a:r>
          </a:p>
          <a:p>
            <a:pPr lvl="1">
              <a:buNone/>
            </a:pPr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(credit assignment harder)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Sequences of experiences are correlated – the sampling is not independent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>
              <a:buNone/>
            </a:pPr>
            <a:r>
              <a:rPr lang="en-US" dirty="0"/>
              <a:t>Environment can be non stationary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breaks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How do we know which actions gave us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can often be</a:t>
            </a:r>
          </a:p>
          <a:p>
            <a:pPr lvl="1">
              <a:buNone/>
            </a:pPr>
            <a:r>
              <a:rPr lang="en-GB" sz="2800" dirty="0"/>
              <a:t> delayed – benefit of action only seen later  </a:t>
            </a:r>
          </a:p>
          <a:p>
            <a:pPr lvl="1">
              <a:buNone/>
            </a:pPr>
            <a:r>
              <a:rPr lang="en-GB" sz="2800" dirty="0"/>
              <a:t> sparse – 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problem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quickly a learner learns</a:t>
            </a:r>
          </a:p>
          <a:p>
            <a:pPr lvl="0">
              <a:buNone/>
            </a:pPr>
            <a:r>
              <a:rPr lang="en-US" dirty="0"/>
              <a:t>Possible to learn online?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reuse data (</a:t>
            </a:r>
            <a:r>
              <a:rPr lang="en-US" dirty="0" err="1"/>
              <a:t>ie</a:t>
            </a:r>
            <a:r>
              <a:rPr lang="en-US" dirty="0"/>
              <a:t> experience)</a:t>
            </a:r>
          </a:p>
          <a:p>
            <a:pPr lvl="0">
              <a:buNone/>
            </a:pPr>
            <a:r>
              <a:rPr lang="en-US" dirty="0"/>
              <a:t>Do we only learn once or can we learn from it again</a:t>
            </a:r>
          </a:p>
          <a:p>
            <a:pPr lvl="0">
              <a:buNone/>
            </a:pPr>
            <a:r>
              <a:rPr lang="en-US" dirty="0"/>
              <a:t>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squeeze out of data</a:t>
            </a:r>
          </a:p>
          <a:p>
            <a:pPr lvl="0">
              <a:buNone/>
            </a:pPr>
            <a:r>
              <a:rPr lang="en-US" dirty="0"/>
              <a:t>Learn a value function, learn a environment model </a:t>
            </a:r>
            <a:r>
              <a:rPr lang="en-US" dirty="0" err="1"/>
              <a:t>etc</a:t>
            </a:r>
            <a:endParaRPr lang="en-US" dirty="0"/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prediction/decisions using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only the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prediction/decision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It’s not required that all reinforcement learning problems are true MDPs – it’s more of an ideal or a useful model for non MDPs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 but still might be able to train a good agent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CEA358-C752-4B55-A9DB-F3502DB1B868}"/>
              </a:ext>
            </a:extLst>
          </p:cNvPr>
          <p:cNvSpPr txBox="1">
            <a:spLocks/>
          </p:cNvSpPr>
          <p:nvPr/>
        </p:nvSpPr>
        <p:spPr>
          <a:xfrm>
            <a:off x="503998" y="2015999"/>
            <a:ext cx="8899883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states 		 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actions 		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State transition function 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P(s’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| s, a)</a:t>
            </a:r>
            <a:endParaRPr lang="en-US" i="1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Reward function		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R(s, a, s’)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Initial state distribution 		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Discount factor 				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</a:p>
          <a:p>
            <a:pPr>
              <a:buNone/>
            </a:pPr>
            <a:r>
              <a:rPr lang="en-US" dirty="0" err="1">
                <a:solidFill>
                  <a:sysClr val="windowText" lastClr="000000"/>
                </a:solidFill>
              </a:rPr>
              <a:t>Horizion</a:t>
            </a:r>
            <a:r>
              <a:rPr lang="en-GB" dirty="0">
                <a:solidFill>
                  <a:sysClr val="windowText" lastClr="000000"/>
                </a:solidFill>
              </a:rPr>
              <a:t>					</a:t>
            </a:r>
            <a:r>
              <a:rPr lang="en-GB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en-US" i="1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/>
            <a:r>
              <a:rPr lang="en-GB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Episodic vs. non-episodic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9" y="3525280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 – some algorithms can only work with discrete spaces</a:t>
            </a:r>
          </a:p>
          <a:p>
            <a:pPr lvl="1">
              <a:buNone/>
            </a:pP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Always possible to discretize a continuous action space</a:t>
            </a:r>
          </a:p>
          <a:p>
            <a:pPr lvl="1">
              <a:buNone/>
            </a:pPr>
            <a:r>
              <a:rPr lang="en-US" sz="2800" dirty="0">
                <a:solidFill>
                  <a:srgbClr val="FF0000"/>
                </a:solidFill>
              </a:rPr>
              <a:t>curse of dimensionality</a:t>
            </a:r>
          </a:p>
          <a:p>
            <a:pPr lvl="1">
              <a:buNone/>
            </a:pPr>
            <a:r>
              <a:rPr lang="en-US" sz="2800" dirty="0"/>
              <a:t>may lose information about the structure of the action space</a:t>
            </a:r>
            <a:endParaRPr lang="en-GB" sz="2800" dirty="0"/>
          </a:p>
          <a:p>
            <a:pPr lvl="1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 n-d array per time step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Scalar per time step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future </a:t>
            </a:r>
            <a:r>
              <a:rPr lang="en-GB" sz="2800" dirty="0">
                <a:solidFill>
                  <a:schemeClr val="accent6"/>
                </a:solidFill>
              </a:rPr>
              <a:t>expected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891B-7FAB-407D-81EE-F2E3EE7EE4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73A2D-1B57-4718-BDA2-A9B1170A21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Rules to select actions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Always follow a policy</a:t>
            </a:r>
          </a:p>
          <a:p>
            <a:pPr lvl="4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act randomly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always pick specific action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optimal (</a:t>
            </a:r>
            <a:r>
              <a:rPr lang="en-GB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π*</a:t>
            </a:r>
            <a:r>
              <a:rPr lang="en-GB" sz="2800" dirty="0"/>
              <a:t>)</a:t>
            </a: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Deterministic or stochastic policies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891B-7FAB-407D-81EE-F2E3EE7EE4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340BDA5-1CD4-4B93-8779-635B2B6B6E89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504000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rgbClr val="000000"/>
                </a:solidFill>
              </a:rPr>
              <a:t>Picture of policy as a function</a:t>
            </a:r>
          </a:p>
          <a:p>
            <a:pPr algn="l">
              <a:buFont typeface="StarSymbol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>
              <a:buFont typeface="StarSymbol"/>
              <a:buNone/>
            </a:pPr>
            <a:r>
              <a:rPr lang="en-US" dirty="0">
                <a:solidFill>
                  <a:srgbClr val="000000"/>
                </a:solidFill>
              </a:rPr>
              <a:t>DO in R and python!</a:t>
            </a:r>
          </a:p>
        </p:txBody>
      </p:sp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Predicts environment response to actions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b="1" dirty="0">
                <a:solidFill>
                  <a:schemeClr val="accent6"/>
                </a:solidFill>
              </a:rPr>
              <a:t>predicts </a:t>
            </a:r>
            <a:r>
              <a:rPr lang="en-GB" sz="2800" b="1" i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s’, r</a:t>
            </a:r>
            <a:r>
              <a:rPr lang="en-GB" sz="2800" b="1" i="1" dirty="0">
                <a:solidFill>
                  <a:schemeClr val="accent6"/>
                </a:solidFill>
              </a:rPr>
              <a:t>  </a:t>
            </a:r>
            <a:r>
              <a:rPr lang="en-GB" sz="2800" b="1" dirty="0">
                <a:solidFill>
                  <a:schemeClr val="accent6"/>
                </a:solidFill>
              </a:rPr>
              <a:t>from </a:t>
            </a:r>
            <a:r>
              <a:rPr lang="en-GB" sz="2800" b="1" i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s, a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not predicting </a:t>
            </a:r>
            <a:r>
              <a:rPr lang="en-GB" sz="2800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GB" sz="2800" dirty="0">
                <a:solidFill>
                  <a:srgbClr val="000000"/>
                </a:solidFill>
              </a:rPr>
              <a:t> (return)!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Sample vs. distributional model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Model has to be learnt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736C5C-C0E9-4599-B603-9CC906DBA0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05039"/>
            <a:ext cx="9071640" cy="4384440"/>
          </a:xfrm>
        </p:spPr>
        <p:txBody>
          <a:bodyPr/>
          <a:lstStyle/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r>
              <a:rPr lang="en-GB" sz="2400" dirty="0"/>
              <a:t>= state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s’    </a:t>
            </a:r>
            <a:r>
              <a:rPr lang="en-GB" sz="2400" dirty="0"/>
              <a:t>=  next state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400" dirty="0"/>
              <a:t>     = action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      </a:t>
            </a:r>
            <a:r>
              <a:rPr lang="en-GB" sz="2400" dirty="0"/>
              <a:t>= reward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GB" sz="2400" dirty="0"/>
              <a:t>    = discounted return after t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  </a:t>
            </a:r>
            <a:r>
              <a:rPr lang="en-GB" sz="2400" dirty="0"/>
              <a:t>    = discount factor 	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Experience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a, r, s’)</a:t>
            </a:r>
          </a:p>
          <a:p>
            <a:pPr lvl="0"/>
            <a:r>
              <a:rPr lang="en-GB" sz="2400" dirty="0"/>
              <a:t>Markov Decision Process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A, P, R, </a:t>
            </a:r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 H)  </a:t>
            </a:r>
          </a:p>
          <a:p>
            <a:pPr lvl="0"/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F82B8-9514-4756-A059-00FF5189D6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84000" y="1805400"/>
            <a:ext cx="4752000" cy="4384440"/>
          </a:xfrm>
        </p:spPr>
        <p:txBody>
          <a:bodyPr/>
          <a:lstStyle/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π(</a:t>
            </a:r>
            <a:r>
              <a:rPr lang="en-GB" sz="2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a|s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       </a:t>
            </a:r>
            <a:r>
              <a:rPr lang="en-GB" sz="2400" dirty="0"/>
              <a:t>= policy 	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π* </a:t>
            </a:r>
            <a:r>
              <a:rPr lang="en-GB" sz="2400" dirty="0"/>
              <a:t>	        = optimal policy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400" dirty="0"/>
              <a:t>	        = value function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a)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</a:t>
            </a:r>
            <a:r>
              <a:rPr lang="en-GB" sz="2400" dirty="0"/>
              <a:t>= action-value function</a:t>
            </a:r>
          </a:p>
          <a:p>
            <a:pPr lvl="0"/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 w</a:t>
            </a:r>
            <a:r>
              <a:rPr lang="en-GB" sz="2400" dirty="0"/>
              <a:t>	        =  function parameters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E(x)</a:t>
            </a:r>
            <a:r>
              <a:rPr lang="en-GB" sz="2400" dirty="0"/>
              <a:t>	        =  expectation of </a:t>
            </a:r>
            <a:r>
              <a:rPr lang="en-GB" sz="2400" i="1" dirty="0"/>
              <a:t>x</a:t>
            </a:r>
          </a:p>
          <a:p>
            <a:pPr lvl="0"/>
            <a:endParaRPr lang="en-GB" sz="2400" dirty="0"/>
          </a:p>
          <a:p>
            <a:pPr lvl="0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 – stochastic environment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 – hyperbolic discounting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 – time value of money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a geometric series (for discount &lt;1)</a:t>
            </a: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finite sum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Put in some quantitative stuff about discount factor vs </a:t>
            </a:r>
            <a:r>
              <a:rPr lang="en-GB" b="1" dirty="0" err="1">
                <a:solidFill>
                  <a:schemeClr val="accent6"/>
                </a:solidFill>
                <a:ea typeface="+mn-ea"/>
                <a:cs typeface="+mn-cs"/>
              </a:rPr>
              <a:t>horizion</a:t>
            </a:r>
            <a:endParaRPr lang="en-GB" b="1" dirty="0">
              <a:solidFill>
                <a:schemeClr val="accent6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 - agent &amp; environment</a:t>
            </a:r>
          </a:p>
          <a:p>
            <a:pPr>
              <a:buNone/>
            </a:pPr>
            <a:r>
              <a:rPr lang="en-GB" dirty="0"/>
              <a:t>Three signals - 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 = rules to select actions</a:t>
            </a:r>
          </a:p>
          <a:p>
            <a:pPr>
              <a:buNone/>
            </a:pPr>
            <a:r>
              <a:rPr lang="en-GB" dirty="0"/>
              <a:t>Environment model = predicts next state &amp; reward</a:t>
            </a:r>
          </a:p>
          <a:p>
            <a:pPr>
              <a:buNone/>
            </a:pPr>
            <a:r>
              <a:rPr lang="en-GB" dirty="0"/>
              <a:t>Return = 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Artificial Intelligence and the Future | </a:t>
            </a:r>
            <a:r>
              <a:rPr lang="en-US" dirty="0" err="1"/>
              <a:t>Demis</a:t>
            </a:r>
            <a:r>
              <a:rPr lang="en-US" dirty="0"/>
              <a:t> Hassabis (2016)</a:t>
            </a:r>
          </a:p>
          <a:p>
            <a:r>
              <a:rPr lang="en-US" sz="2400" u="sng" dirty="0">
                <a:hlinkClick r:id="rId3"/>
              </a:rPr>
              <a:t>https://www.youtube.com/watch?v=i3lEG6aRGm8&amp;#t=27m12s</a:t>
            </a:r>
            <a:endParaRPr lang="en-US" sz="2400" dirty="0"/>
          </a:p>
          <a:p>
            <a:br>
              <a:rPr lang="en-US" dirty="0"/>
            </a:b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dirty="0"/>
              <a:t>Talking about the brilliance of </a:t>
            </a:r>
            <a:r>
              <a:rPr lang="en-US" b="1" dirty="0"/>
              <a:t>AlphaGo</a:t>
            </a:r>
            <a:r>
              <a:rPr lang="en-US" dirty="0"/>
              <a:t> in it’s 2015 series</a:t>
            </a:r>
          </a:p>
          <a:p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70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 &amp;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i="1" dirty="0"/>
                  <a:t>, following policy </a:t>
                </a:r>
                <a:r>
                  <a:rPr lang="el-GR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i="1" dirty="0"/>
                  <a:t>, taking action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GB" sz="2800" i="1" dirty="0"/>
                  <a:t>, following policy </a:t>
                </a:r>
                <a:r>
                  <a:rPr lang="el-GR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(for a given policy)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It’s a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– the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(after we have learnt it)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for all possible actions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GB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 r="-4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57053" y="4641630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57053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59786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54320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522386" y="5565654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919653" y="5565654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919653" y="5565654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81886" y="7028768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6" y="7028768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37879" y="7028769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35147" y="7028768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32414" y="7028768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717963" y="5661907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4B63A-12A5-43FE-B521-136F210713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b="1" dirty="0">
                <a:solidFill>
                  <a:srgbClr val="92D050"/>
                </a:solidFill>
              </a:rPr>
              <a:t>Expectation</a:t>
            </a:r>
            <a:r>
              <a:rPr lang="en-GB" sz="2400" dirty="0"/>
              <a:t>     = mean (weighted average of all possible values)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b="1" dirty="0">
                <a:solidFill>
                  <a:srgbClr val="92D050"/>
                </a:solidFill>
              </a:rPr>
              <a:t>Conditionals</a:t>
            </a:r>
            <a:r>
              <a:rPr lang="en-GB" sz="2400" dirty="0"/>
              <a:t>   = probability of one thing given another</a:t>
            </a:r>
          </a:p>
          <a:p>
            <a:pPr lvl="1"/>
            <a:r>
              <a:rPr lang="en-GB" sz="2400" dirty="0"/>
              <a:t>P(s’|</a:t>
            </a:r>
            <a:r>
              <a:rPr lang="en-GB" sz="2400" dirty="0" err="1"/>
              <a:t>s,a</a:t>
            </a:r>
            <a:r>
              <a:rPr lang="en-GB" sz="2400" dirty="0"/>
              <a:t>) = probability of next state, given state &amp; action</a:t>
            </a:r>
          </a:p>
          <a:p>
            <a:pPr lvl="1"/>
            <a:endParaRPr lang="en-GB" sz="1200" dirty="0"/>
          </a:p>
          <a:p>
            <a:pPr lvl="1"/>
            <a:r>
              <a:rPr lang="en-GB" sz="2400" dirty="0"/>
              <a:t>R(s, a, s’) = reward received after being in state s, taking 			 		    action a, ending up in next state s’</a:t>
            </a:r>
          </a:p>
          <a:p>
            <a:pPr lvl="1"/>
            <a:endParaRPr lang="en-GB" sz="1200" dirty="0"/>
          </a:p>
          <a:p>
            <a:pPr lvl="1"/>
            <a:r>
              <a:rPr lang="en-GB" sz="2400" dirty="0"/>
              <a:t>π(</a:t>
            </a:r>
            <a:r>
              <a:rPr lang="en-GB" sz="2400" dirty="0" err="1"/>
              <a:t>a|s</a:t>
            </a:r>
            <a:r>
              <a:rPr lang="en-GB" sz="2400" dirty="0"/>
              <a:t>)	= action a chosen by policy π in state s</a:t>
            </a:r>
          </a:p>
          <a:p>
            <a:pPr lvl="1"/>
            <a:r>
              <a:rPr lang="en-GB" sz="2400" dirty="0"/>
              <a:t> </a:t>
            </a:r>
          </a:p>
          <a:p>
            <a:pPr lvl="1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Introduced dynamic programming </a:t>
                </a: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dimensionality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660" y="1106904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4013" y="284540"/>
            <a:ext cx="4541626" cy="7059536"/>
          </a:xfrm>
        </p:spPr>
        <p:txBody>
          <a:bodyPr/>
          <a:lstStyle/>
          <a:p>
            <a:r>
              <a:rPr lang="en-GB" sz="2800" dirty="0">
                <a:solidFill>
                  <a:schemeClr val="tx1"/>
                </a:solidFill>
              </a:rPr>
              <a:t>Recursive relationship between states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V(s)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value of being in state 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=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reward we get after leaving state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+ 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γV</a:t>
            </a: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(s’)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discounted value of next state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Create a </a:t>
            </a:r>
            <a:r>
              <a:rPr lang="en-GB" b="1" dirty="0">
                <a:solidFill>
                  <a:schemeClr val="accent6"/>
                </a:solidFill>
              </a:rPr>
              <a:t>bootstrapped target </a:t>
            </a:r>
            <a:r>
              <a:rPr lang="en-GB" dirty="0">
                <a:solidFill>
                  <a:schemeClr val="tx1"/>
                </a:solidFill>
              </a:rPr>
              <a:t>to improve value function approximations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the target is used by supervised learners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improve our approximation by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loss = min(approximation – function output)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loss = min(r + Q(</a:t>
            </a:r>
            <a:r>
              <a:rPr lang="en-GB" sz="2800" dirty="0" err="1">
                <a:solidFill>
                  <a:schemeClr val="tx1"/>
                </a:solidFill>
              </a:rPr>
              <a:t>s’,a</a:t>
            </a:r>
            <a:r>
              <a:rPr lang="en-GB" sz="2800" dirty="0">
                <a:solidFill>
                  <a:schemeClr val="tx1"/>
                </a:solidFill>
              </a:rPr>
              <a:t>)          – Q(</a:t>
            </a:r>
            <a:r>
              <a:rPr lang="en-GB" sz="2800" dirty="0" err="1">
                <a:solidFill>
                  <a:schemeClr val="tx1"/>
                </a:solidFill>
              </a:rPr>
              <a:t>s,a</a:t>
            </a:r>
            <a:r>
              <a:rPr lang="en-GB" sz="2800" dirty="0">
                <a:solidFill>
                  <a:schemeClr val="tx1"/>
                </a:solidFill>
              </a:rPr>
              <a:t>))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therefore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1 – improving our approximation of the value function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2 – improving our policy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52235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will look at three different methods for approximation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essentially just favour the best action (usually with an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argmax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92D05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Imagine we had access to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know state transition probabilities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know the reward function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R(s, a, s’)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How would you use this </a:t>
            </a:r>
            <a:r>
              <a:rPr lang="en-GB" b="1" dirty="0">
                <a:solidFill>
                  <a:schemeClr val="accent6"/>
                </a:solidFill>
              </a:rPr>
              <a:t>perfect environment model </a:t>
            </a:r>
            <a:r>
              <a:rPr lang="en-GB" dirty="0">
                <a:solidFill>
                  <a:schemeClr val="tx1"/>
                </a:solidFill>
              </a:rPr>
              <a:t>for value function approximation?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answer = use the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estimate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V(s)</a:t>
            </a:r>
            <a:r>
              <a:rPr lang="en-GB" dirty="0">
                <a:solidFill>
                  <a:schemeClr val="tx1"/>
                </a:solidFill>
              </a:rPr>
              <a:t> depends 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our policy (what action we pick in state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the environment dynamics (state &amp; reward transitions)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our estimate of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V(s’)</a:t>
            </a:r>
            <a:r>
              <a:rPr lang="en-GB" sz="2800" dirty="0">
                <a:solidFill>
                  <a:schemeClr val="tx1"/>
                </a:solidFill>
              </a:rPr>
              <a:t> (bootstrapping)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>
                <a:solidFill>
                  <a:schemeClr val="tx1"/>
                </a:solidFill>
              </a:rPr>
              <a:t>– learn from actual experience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experience = sequences of (s, a, r, s’)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V(s) = average of true discounted returns experienced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only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because we need to know the true discounted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 within episode learning</a:t>
            </a:r>
          </a:p>
        </p:txBody>
      </p:sp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Estimate value of state </a:t>
            </a:r>
            <a:r>
              <a:rPr lang="en-US" dirty="0"/>
              <a:t>by averaging returns observed after visit to that state</a:t>
            </a:r>
            <a:endParaRPr lang="en-US" sz="2800" dirty="0"/>
          </a:p>
          <a:p>
            <a:r>
              <a:rPr lang="en-US" sz="2800" b="1" dirty="0">
                <a:solidFill>
                  <a:schemeClr val="accent6"/>
                </a:solidFill>
              </a:rPr>
              <a:t>estimate by sampling observed returns</a:t>
            </a:r>
          </a:p>
          <a:p>
            <a:br>
              <a:rPr lang="en-US" sz="2800" dirty="0"/>
            </a:br>
            <a:r>
              <a:rPr lang="en-US" dirty="0"/>
              <a:t>As more episodes run, estimate should converge to the expected value </a:t>
            </a:r>
          </a:p>
          <a:p>
            <a:r>
              <a:rPr lang="en-US" sz="2800" dirty="0"/>
              <a:t>expected return of state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800" dirty="0"/>
              <a:t> following policy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endParaRPr lang="en-US" sz="2800" dirty="0"/>
          </a:p>
          <a:p>
            <a:br>
              <a:rPr lang="en-US" sz="2800" dirty="0"/>
            </a:br>
            <a:r>
              <a:rPr lang="en-US" dirty="0"/>
              <a:t>Low bias &amp; high variance – why?</a:t>
            </a:r>
            <a:endParaRPr lang="en-US" sz="2800" dirty="0"/>
          </a:p>
          <a:p>
            <a:br>
              <a:rPr lang="en-US" sz="2800" dirty="0"/>
            </a:b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expected 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(problem if sampling is expensive!)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</a:t>
            </a:r>
            <a:r>
              <a:rPr lang="en-GB" sz="2000" dirty="0" err="1"/>
              <a:t>va;ie</a:t>
            </a:r>
            <a:endParaRPr lang="en-GB" sz="2000" dirty="0"/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</a:t>
            </a:r>
          </a:p>
          <a:p>
            <a:pPr lvl="0"/>
            <a:r>
              <a:rPr lang="en-GB" sz="2000" dirty="0"/>
              <a:t>introduce bias</a:t>
            </a:r>
          </a:p>
          <a:p>
            <a:pPr lvl="0"/>
            <a:endParaRPr lang="en-GB" sz="2400" dirty="0"/>
          </a:p>
        </p:txBody>
      </p:sp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66" y="3805394"/>
            <a:ext cx="3676212" cy="360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our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things about 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Computational expense of estimating the value of state s is independent of the number of states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this is because we use </a:t>
            </a:r>
            <a:r>
              <a:rPr lang="en-GB" sz="2800" b="1" dirty="0">
                <a:solidFill>
                  <a:schemeClr val="accent6"/>
                </a:solidFill>
              </a:rPr>
              <a:t>experienced state transitions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Estimate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bootstrap the approx. of V(s) using V(s’)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like dynamic programming</a:t>
            </a: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Sample</a:t>
            </a:r>
            <a:r>
              <a:rPr lang="en-GB" dirty="0">
                <a:solidFill>
                  <a:schemeClr val="tx1"/>
                </a:solidFill>
              </a:rPr>
              <a:t> from experienced trajectories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like Monte Carlo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TD(0)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actual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B700A-783B-4B6F-8E66-F0BF1564C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In reinforcement learning bootstrapping refers to using a function recursively – using it to </a:t>
            </a:r>
            <a:r>
              <a:rPr lang="en-GB" sz="2400" b="1" dirty="0">
                <a:solidFill>
                  <a:srgbClr val="92D050"/>
                </a:solidFill>
              </a:rPr>
              <a:t>improve or approximate itself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The </a:t>
            </a:r>
            <a:r>
              <a:rPr lang="en-GB" sz="2400" b="1" dirty="0">
                <a:solidFill>
                  <a:srgbClr val="92D050"/>
                </a:solidFill>
              </a:rPr>
              <a:t>Bellman Equation </a:t>
            </a:r>
            <a:r>
              <a:rPr lang="en-GB" sz="2400" dirty="0"/>
              <a:t>is a bootstrapped function 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V(s) = r + γ Q(s’)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Q(</a:t>
            </a:r>
            <a:r>
              <a:rPr lang="en-GB" sz="2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= r + γ Q(</a:t>
            </a:r>
            <a:r>
              <a:rPr lang="en-GB" sz="2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s’,a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We can use bootstrapping to learn value functions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uses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DeepMind Atari work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experience replay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target networks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Both model future expected discounted return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Which is more useful?</a:t>
            </a:r>
          </a:p>
          <a:p>
            <a:pPr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V(s)</a:t>
            </a:r>
            <a:r>
              <a:rPr lang="en-GB" sz="2800" dirty="0">
                <a:latin typeface="Noto Sans CJK JP Light"/>
                <a:ea typeface="Cambria Math" panose="02040503050406030204" pitchFamily="18" charset="0"/>
              </a:rPr>
              <a:t> tells us how good a state is</a:t>
            </a:r>
          </a:p>
          <a:p>
            <a:pPr>
              <a:buNone/>
            </a:pPr>
            <a:r>
              <a:rPr lang="en-GB" sz="2800" dirty="0">
                <a:latin typeface="Noto Sans CJK JP Light"/>
                <a:ea typeface="Cambria Math" panose="02040503050406030204" pitchFamily="18" charset="0"/>
              </a:rPr>
              <a:t> Doesn’t tell us how to get there!</a:t>
            </a:r>
          </a:p>
          <a:p>
            <a:pPr>
              <a:buNone/>
            </a:pP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Q(s, a)</a:t>
            </a:r>
            <a:r>
              <a:rPr lang="en-GB" dirty="0">
                <a:latin typeface="Noto Sans CJK JP Light"/>
                <a:ea typeface="Cambria Math" panose="02040503050406030204" pitchFamily="18" charset="0"/>
              </a:rPr>
              <a:t> tells us </a:t>
            </a:r>
            <a:r>
              <a:rPr lang="en-GB" b="1" dirty="0">
                <a:solidFill>
                  <a:schemeClr val="accent6"/>
                </a:solidFill>
              </a:rPr>
              <a:t>how good an action is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observed state transition &amp; action (take by policy)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observed state transition + max across all possible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i.e. 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b="-11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</TotalTime>
  <Words>4993</Words>
  <Application>Microsoft Office PowerPoint</Application>
  <PresentationFormat>Custom</PresentationFormat>
  <Paragraphs>1207</Paragraphs>
  <Slides>156</Slides>
  <Notes>156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9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Reinforcement learning   is  learning through action</vt:lpstr>
      <vt:lpstr>Biological inspiration</vt:lpstr>
      <vt:lpstr>PowerPoint Presentation</vt:lpstr>
      <vt:lpstr>Data in reinforcement learning</vt:lpstr>
      <vt:lpstr>Data in reinforcement learning</vt:lpstr>
      <vt:lpstr>Central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State</vt:lpstr>
      <vt:lpstr>Reward</vt:lpstr>
      <vt:lpstr>Agent</vt:lpstr>
      <vt:lpstr>Policy - π</vt:lpstr>
      <vt:lpstr>Policy - π</vt:lpstr>
      <vt:lpstr>Policy - π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Discounting</vt:lpstr>
      <vt:lpstr>break</vt:lpstr>
      <vt:lpstr>recap</vt:lpstr>
      <vt:lpstr>A new level of intelligence</vt:lpstr>
      <vt:lpstr>three - value function methods</vt:lpstr>
      <vt:lpstr>Value functions</vt:lpstr>
      <vt:lpstr>Value functions</vt:lpstr>
      <vt:lpstr>Value functions</vt:lpstr>
      <vt:lpstr>Value function approximation</vt:lpstr>
      <vt:lpstr>Richard Bellman</vt:lpstr>
      <vt:lpstr>What happens if we combine a value function with the Bellman equation   V_π (s)=∑_(k=0)^∞▒〖γ^k r_(t+k+1) 〗   G_π (s)=r+γG_π (s)   G_π (s)=r+γG_π (s)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things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break</vt:lpstr>
      <vt:lpstr>recap – value function approximation</vt:lpstr>
      <vt:lpstr>recap</vt:lpstr>
      <vt:lpstr>three – value functions</vt:lpstr>
      <vt:lpstr>Q-Learning</vt:lpstr>
      <vt:lpstr>Why Q-Learning?</vt:lpstr>
      <vt:lpstr>V(s) vs Q(s, a)</vt:lpstr>
      <vt:lpstr>SARSA &amp; Q-Learning</vt:lpstr>
      <vt:lpstr>SARSA &amp; Q-Learning</vt:lpstr>
      <vt:lpstr>Maximization bias</vt:lpstr>
      <vt:lpstr>Maximization bias</vt:lpstr>
      <vt:lpstr>Maximization bias</vt:lpstr>
      <vt:lpstr>Double Q-Learning</vt:lpstr>
      <vt:lpstr>PowerPoint Presentation</vt:lpstr>
      <vt:lpstr>DeepMind Atari work</vt:lpstr>
      <vt:lpstr>Significance</vt:lpstr>
      <vt:lpstr>Reinforcement learning to play Atari</vt:lpstr>
      <vt:lpstr>Deadly triad</vt:lpstr>
      <vt:lpstr>Deadly triad</vt:lpstr>
      <vt:lpstr>Q-Learning</vt:lpstr>
      <vt:lpstr>Problems with Q-Learning</vt:lpstr>
      <vt:lpstr>Problems with Q-Learning</vt:lpstr>
      <vt:lpstr>Experience replay</vt:lpstr>
      <vt:lpstr>Biological inspiration for experience replay</vt:lpstr>
      <vt:lpstr>PowerPoint Presentation</vt:lpstr>
      <vt:lpstr>Target network</vt:lpstr>
      <vt:lpstr>Training</vt:lpstr>
      <vt:lpstr>PowerPoint Presentation</vt:lpstr>
      <vt:lpstr>Value function approximation</vt:lpstr>
      <vt:lpstr>PowerPoint Presentation</vt:lpstr>
      <vt:lpstr>break</vt:lpstr>
      <vt:lpstr>recap – Q-Learning</vt:lpstr>
      <vt:lpstr>four – policy gradients</vt:lpstr>
      <vt:lpstr>Reinforcement learning</vt:lpstr>
      <vt:lpstr>Policy gradients</vt:lpstr>
      <vt:lpstr>Policy gradients</vt:lpstr>
      <vt:lpstr>Policy gradients</vt:lpstr>
      <vt:lpstr>Policy gradients</vt:lpstr>
      <vt:lpstr>Motivations for policy gradients</vt:lpstr>
      <vt:lpstr>Motivation - stochastic policies</vt:lpstr>
      <vt:lpstr>Motivation – curse of dimensionality</vt:lpstr>
      <vt:lpstr>Motivations – stability</vt:lpstr>
      <vt:lpstr>Motivations – optimize return directly</vt:lpstr>
      <vt:lpstr>Motivations for policy gradients</vt:lpstr>
      <vt:lpstr>Policy gradients</vt:lpstr>
      <vt:lpstr>Parameterizing policies - discrete</vt:lpstr>
      <vt:lpstr>Parameterizing policies - continuous</vt:lpstr>
      <vt:lpstr>Policy Gradient Theorem</vt:lpstr>
      <vt:lpstr>Policy gradient intuition</vt:lpstr>
      <vt:lpstr>Training a policy</vt:lpstr>
      <vt:lpstr>Improving a policy</vt:lpstr>
      <vt:lpstr>Approximating return</vt:lpstr>
      <vt:lpstr>REINFORCE with baseline</vt:lpstr>
      <vt:lpstr>Approximating return</vt:lpstr>
      <vt:lpstr>four – policy gradients</vt:lpstr>
      <vt:lpstr>Actor-Critic</vt:lpstr>
      <vt:lpstr>Actor-Critic</vt:lpstr>
      <vt:lpstr>Actor-Critic algorithm</vt:lpstr>
      <vt:lpstr>A3C</vt:lpstr>
      <vt:lpstr>A3C</vt:lpstr>
      <vt:lpstr>A3C</vt:lpstr>
      <vt:lpstr>break</vt:lpstr>
      <vt:lpstr>recap – policy gradients</vt:lpstr>
      <vt:lpstr>five – AlphaGo</vt:lpstr>
      <vt:lpstr>IBM DeepBlue</vt:lpstr>
      <vt:lpstr>Go</vt:lpstr>
      <vt:lpstr>six – practical concerns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146</cp:revision>
  <dcterms:created xsi:type="dcterms:W3CDTF">2017-09-02T04:41:48Z</dcterms:created>
  <dcterms:modified xsi:type="dcterms:W3CDTF">2017-10-06T18:10:50Z</dcterms:modified>
</cp:coreProperties>
</file>